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1" r:id="rId4"/>
    <p:sldId id="262" r:id="rId5"/>
    <p:sldId id="258" r:id="rId6"/>
    <p:sldId id="259" r:id="rId7"/>
    <p:sldId id="268" r:id="rId8"/>
    <p:sldId id="260" r:id="rId9"/>
    <p:sldId id="263" r:id="rId10"/>
    <p:sldId id="264" r:id="rId11"/>
    <p:sldId id="265" r:id="rId12"/>
    <p:sldId id="266"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976"/>
    <p:restoredTop sz="95775"/>
  </p:normalViewPr>
  <p:slideViewPr>
    <p:cSldViewPr snapToGrid="0" snapToObjects="1">
      <p:cViewPr varScale="1">
        <p:scale>
          <a:sx n="124" d="100"/>
          <a:sy n="124" d="100"/>
        </p:scale>
        <p:origin x="36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5/3/24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5/3/24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5/3/24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1745-C332-C843-A35B-11FD1FFB2035}"/>
              </a:ext>
            </a:extLst>
          </p:cNvPr>
          <p:cNvSpPr>
            <a:spLocks noGrp="1"/>
          </p:cNvSpPr>
          <p:nvPr>
            <p:ph type="ctrTitle"/>
          </p:nvPr>
        </p:nvSpPr>
        <p:spPr>
          <a:xfrm>
            <a:off x="2425065" y="2065560"/>
            <a:ext cx="6974968" cy="949643"/>
          </a:xfrm>
        </p:spPr>
        <p:txBody>
          <a:bodyPr>
            <a:normAutofit fontScale="90000"/>
          </a:bodyPr>
          <a:lstStyle/>
          <a:p>
            <a:r>
              <a:rPr lang="en-US" sz="6000" u="sng" dirty="0"/>
              <a:t>Event Management </a:t>
            </a:r>
          </a:p>
        </p:txBody>
      </p:sp>
      <p:sp>
        <p:nvSpPr>
          <p:cNvPr id="3" name="Subtitle 2">
            <a:extLst>
              <a:ext uri="{FF2B5EF4-FFF2-40B4-BE49-F238E27FC236}">
                <a16:creationId xmlns:a16="http://schemas.microsoft.com/office/drawing/2014/main" id="{886C2B68-61A0-D942-A2E7-5D045984C634}"/>
              </a:ext>
            </a:extLst>
          </p:cNvPr>
          <p:cNvSpPr>
            <a:spLocks noGrp="1"/>
          </p:cNvSpPr>
          <p:nvPr>
            <p:ph type="subTitle" idx="1"/>
          </p:nvPr>
        </p:nvSpPr>
        <p:spPr>
          <a:xfrm>
            <a:off x="4035552" y="5266944"/>
            <a:ext cx="5120641" cy="1914144"/>
          </a:xfrm>
        </p:spPr>
        <p:txBody>
          <a:bodyPr>
            <a:normAutofit/>
          </a:bodyPr>
          <a:lstStyle/>
          <a:p>
            <a:r>
              <a:rPr lang="en-US" dirty="0"/>
              <a:t>By : </a:t>
            </a:r>
            <a:r>
              <a:rPr lang="en-US" dirty="0" err="1"/>
              <a:t>Mohammadsafik</a:t>
            </a:r>
            <a:r>
              <a:rPr lang="en-US" dirty="0"/>
              <a:t> Shaikh</a:t>
            </a:r>
            <a:br>
              <a:rPr lang="en-US" dirty="0"/>
            </a:br>
            <a:r>
              <a:rPr lang="en-US" dirty="0"/>
              <a:t>ID : 20IT141</a:t>
            </a:r>
            <a:br>
              <a:rPr lang="en-US" dirty="0"/>
            </a:br>
            <a:r>
              <a:rPr lang="en-US" dirty="0"/>
              <a:t>Project Id : 125</a:t>
            </a:r>
            <a:br>
              <a:rPr lang="en-US" dirty="0"/>
            </a:br>
            <a:r>
              <a:rPr lang="en-US" dirty="0"/>
              <a:t>Internal Guide : Dr. </a:t>
            </a:r>
            <a:r>
              <a:rPr lang="en-US" dirty="0" err="1"/>
              <a:t>Purvi</a:t>
            </a:r>
            <a:r>
              <a:rPr lang="en-US" dirty="0"/>
              <a:t> Prajapati</a:t>
            </a:r>
            <a:br>
              <a:rPr lang="en-US" dirty="0"/>
            </a:br>
            <a:endParaRPr lang="en-US" dirty="0"/>
          </a:p>
        </p:txBody>
      </p:sp>
      <p:pic>
        <p:nvPicPr>
          <p:cNvPr id="5" name="Picture 4">
            <a:extLst>
              <a:ext uri="{FF2B5EF4-FFF2-40B4-BE49-F238E27FC236}">
                <a16:creationId xmlns:a16="http://schemas.microsoft.com/office/drawing/2014/main" id="{312B086D-D18C-2643-92CF-6BBF586BA0E4}"/>
              </a:ext>
            </a:extLst>
          </p:cNvPr>
          <p:cNvPicPr>
            <a:picLocks noChangeAspect="1"/>
          </p:cNvPicPr>
          <p:nvPr/>
        </p:nvPicPr>
        <p:blipFill>
          <a:blip r:embed="rId2"/>
          <a:stretch>
            <a:fillRect/>
          </a:stretch>
        </p:blipFill>
        <p:spPr>
          <a:xfrm>
            <a:off x="8887978" y="207264"/>
            <a:ext cx="3126984" cy="1065276"/>
          </a:xfrm>
          <a:prstGeom prst="rect">
            <a:avLst/>
          </a:prstGeom>
        </p:spPr>
      </p:pic>
      <p:pic>
        <p:nvPicPr>
          <p:cNvPr id="7" name="Picture 6">
            <a:extLst>
              <a:ext uri="{FF2B5EF4-FFF2-40B4-BE49-F238E27FC236}">
                <a16:creationId xmlns:a16="http://schemas.microsoft.com/office/drawing/2014/main" id="{533E79A0-52A5-2A4E-A634-5C22C6C3172C}"/>
              </a:ext>
            </a:extLst>
          </p:cNvPr>
          <p:cNvPicPr>
            <a:picLocks noChangeAspect="1"/>
          </p:cNvPicPr>
          <p:nvPr/>
        </p:nvPicPr>
        <p:blipFill>
          <a:blip r:embed="rId3"/>
          <a:stretch>
            <a:fillRect/>
          </a:stretch>
        </p:blipFill>
        <p:spPr>
          <a:xfrm>
            <a:off x="10351262" y="1583626"/>
            <a:ext cx="1663700" cy="1219200"/>
          </a:xfrm>
          <a:prstGeom prst="rect">
            <a:avLst/>
          </a:prstGeom>
        </p:spPr>
      </p:pic>
      <p:pic>
        <p:nvPicPr>
          <p:cNvPr id="9" name="Picture 8">
            <a:extLst>
              <a:ext uri="{FF2B5EF4-FFF2-40B4-BE49-F238E27FC236}">
                <a16:creationId xmlns:a16="http://schemas.microsoft.com/office/drawing/2014/main" id="{C443898C-09CE-FB4F-A92E-832D79BCA74A}"/>
              </a:ext>
            </a:extLst>
          </p:cNvPr>
          <p:cNvPicPr>
            <a:picLocks noChangeAspect="1"/>
          </p:cNvPicPr>
          <p:nvPr/>
        </p:nvPicPr>
        <p:blipFill>
          <a:blip r:embed="rId4"/>
          <a:stretch>
            <a:fillRect/>
          </a:stretch>
        </p:blipFill>
        <p:spPr>
          <a:xfrm>
            <a:off x="8887978" y="6057012"/>
            <a:ext cx="3166833" cy="606687"/>
          </a:xfrm>
          <a:prstGeom prst="rect">
            <a:avLst/>
          </a:prstGeom>
        </p:spPr>
      </p:pic>
    </p:spTree>
    <p:extLst>
      <p:ext uri="{BB962C8B-B14F-4D97-AF65-F5344CB8AC3E}">
        <p14:creationId xmlns:p14="http://schemas.microsoft.com/office/powerpoint/2010/main" val="38415770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D7B357-7EB5-1C44-BB5B-CC8CB6B2E05A}"/>
              </a:ext>
            </a:extLst>
          </p:cNvPr>
          <p:cNvSpPr/>
          <p:nvPr/>
        </p:nvSpPr>
        <p:spPr>
          <a:xfrm>
            <a:off x="1470433" y="458104"/>
            <a:ext cx="7035580" cy="523220"/>
          </a:xfrm>
          <a:prstGeom prst="rect">
            <a:avLst/>
          </a:prstGeom>
        </p:spPr>
        <p:txBody>
          <a:bodyPr wrap="none">
            <a:spAutoFit/>
          </a:bodyPr>
          <a:lstStyle/>
          <a:p>
            <a:r>
              <a:rPr lang="en-US" sz="2800" b="1" dirty="0"/>
              <a:t>Functional and Non-functional Requirements :</a:t>
            </a:r>
          </a:p>
        </p:txBody>
      </p:sp>
      <p:sp>
        <p:nvSpPr>
          <p:cNvPr id="5" name="TextBox 4">
            <a:extLst>
              <a:ext uri="{FF2B5EF4-FFF2-40B4-BE49-F238E27FC236}">
                <a16:creationId xmlns:a16="http://schemas.microsoft.com/office/drawing/2014/main" id="{3FEAB44B-5FC2-B340-8E5E-3E46B910A52A}"/>
              </a:ext>
            </a:extLst>
          </p:cNvPr>
          <p:cNvSpPr txBox="1"/>
          <p:nvPr/>
        </p:nvSpPr>
        <p:spPr>
          <a:xfrm>
            <a:off x="1301676" y="1441525"/>
            <a:ext cx="10714616" cy="3693319"/>
          </a:xfrm>
          <a:prstGeom prst="rect">
            <a:avLst/>
          </a:prstGeom>
          <a:noFill/>
        </p:spPr>
        <p:txBody>
          <a:bodyPr wrap="square" rtlCol="0">
            <a:spAutoFit/>
          </a:bodyPr>
          <a:lstStyle/>
          <a:p>
            <a:r>
              <a:rPr lang="en-US" b="1" u="sng" dirty="0"/>
              <a:t>Functional Requirements : </a:t>
            </a:r>
          </a:p>
          <a:p>
            <a:pPr marL="742950" lvl="1" indent="-285750">
              <a:buFont typeface="Arial" panose="020B0604020202020204" pitchFamily="34" charset="0"/>
              <a:buChar char="•"/>
            </a:pPr>
            <a:r>
              <a:rPr lang="en-IN" b="1" dirty="0"/>
              <a:t>User Registration and Authentication</a:t>
            </a:r>
          </a:p>
          <a:p>
            <a:pPr marL="1200150" lvl="2" indent="-285750" algn="just">
              <a:buFont typeface="Arial" panose="020B0604020202020204" pitchFamily="34" charset="0"/>
              <a:buChar char="•"/>
            </a:pPr>
            <a:r>
              <a:rPr lang="en-IN" dirty="0"/>
              <a:t>Users should be able to create accounts with unique usernames and passwords. Registration should include basic user information such as name, email, and contact details.</a:t>
            </a:r>
          </a:p>
          <a:p>
            <a:pPr marL="742950" lvl="1" indent="-285750">
              <a:buFont typeface="Arial" panose="020B0604020202020204" pitchFamily="34" charset="0"/>
              <a:buChar char="•"/>
            </a:pPr>
            <a:r>
              <a:rPr lang="en-IN" b="1" dirty="0"/>
              <a:t>Event Booking and Management:</a:t>
            </a:r>
          </a:p>
          <a:p>
            <a:pPr marL="1200150" lvl="2" indent="-285750">
              <a:buFont typeface="Arial" panose="020B0604020202020204" pitchFamily="34" charset="0"/>
              <a:buChar char="•"/>
            </a:pPr>
            <a:r>
              <a:rPr lang="en-US" dirty="0"/>
              <a:t>Each event should have detailed information including date, time, venue, description, and pricing</a:t>
            </a:r>
            <a:r>
              <a:rPr lang="en-US" b="1" dirty="0"/>
              <a:t>.</a:t>
            </a:r>
            <a:endParaRPr lang="en-IN" b="1" dirty="0"/>
          </a:p>
          <a:p>
            <a:pPr marL="742950" lvl="1" indent="-285750">
              <a:buFont typeface="Arial" panose="020B0604020202020204" pitchFamily="34" charset="0"/>
              <a:buChar char="•"/>
            </a:pPr>
            <a:r>
              <a:rPr lang="en-IN" b="1" dirty="0"/>
              <a:t>Admin Panel:</a:t>
            </a:r>
          </a:p>
          <a:p>
            <a:pPr marL="1200150" lvl="2" indent="-285750">
              <a:buFont typeface="Arial" panose="020B0604020202020204" pitchFamily="34" charset="0"/>
              <a:buChar char="•"/>
            </a:pPr>
            <a:r>
              <a:rPr lang="en-IN" dirty="0"/>
              <a:t>Admins should have access to a dedicated dashboard for managing events and user accounts. Admins should be able to add, edit, or delete events, including updating event details and availability.</a:t>
            </a:r>
          </a:p>
          <a:p>
            <a:pPr marL="742950" lvl="1" indent="-285750">
              <a:buFont typeface="Arial" panose="020B0604020202020204" pitchFamily="34" charset="0"/>
              <a:buChar char="•"/>
            </a:pPr>
            <a:r>
              <a:rPr lang="en-IN" b="1" dirty="0"/>
              <a:t>Feedback and Reviews:</a:t>
            </a:r>
          </a:p>
          <a:p>
            <a:pPr marL="1200150" lvl="2" indent="-285750">
              <a:buFont typeface="Arial" panose="020B0604020202020204" pitchFamily="34" charset="0"/>
              <a:buChar char="•"/>
            </a:pPr>
            <a:r>
              <a:rPr lang="en-IN" dirty="0"/>
              <a:t>Users should be able to provide feedback and ratings for events they have attended.</a:t>
            </a:r>
          </a:p>
          <a:p>
            <a:pPr marL="742950" lvl="1" indent="-285750">
              <a:buFont typeface="Arial" panose="020B0604020202020204" pitchFamily="34" charset="0"/>
              <a:buChar char="•"/>
            </a:pPr>
            <a:r>
              <a:rPr lang="en-IN" b="1" dirty="0"/>
              <a:t>Event Categories</a:t>
            </a:r>
          </a:p>
          <a:p>
            <a:pPr marL="1200150" lvl="2" indent="-285750">
              <a:buFont typeface="Arial" panose="020B0604020202020204" pitchFamily="34" charset="0"/>
              <a:buChar char="•"/>
            </a:pPr>
            <a:r>
              <a:rPr lang="en-IN" dirty="0"/>
              <a:t>Users Should be able to filter events by categories.</a:t>
            </a:r>
          </a:p>
        </p:txBody>
      </p:sp>
      <p:sp>
        <p:nvSpPr>
          <p:cNvPr id="6" name="TextBox 5">
            <a:extLst>
              <a:ext uri="{FF2B5EF4-FFF2-40B4-BE49-F238E27FC236}">
                <a16:creationId xmlns:a16="http://schemas.microsoft.com/office/drawing/2014/main" id="{0D5A74D0-BD8E-1541-B369-F1A2EB18C093}"/>
              </a:ext>
            </a:extLst>
          </p:cNvPr>
          <p:cNvSpPr txBox="1"/>
          <p:nvPr/>
        </p:nvSpPr>
        <p:spPr>
          <a:xfrm>
            <a:off x="1301676" y="5116775"/>
            <a:ext cx="3131948" cy="2308324"/>
          </a:xfrm>
          <a:prstGeom prst="rect">
            <a:avLst/>
          </a:prstGeom>
          <a:noFill/>
        </p:spPr>
        <p:txBody>
          <a:bodyPr wrap="none" rtlCol="0">
            <a:spAutoFit/>
          </a:bodyPr>
          <a:lstStyle/>
          <a:p>
            <a:r>
              <a:rPr lang="en-US" b="1" u="sng" dirty="0"/>
              <a:t>Non-Functional Requirements :</a:t>
            </a:r>
          </a:p>
          <a:p>
            <a:pPr marL="742950" lvl="1" indent="-285750">
              <a:buFont typeface="Arial" panose="020B0604020202020204" pitchFamily="34" charset="0"/>
              <a:buChar char="•"/>
            </a:pPr>
            <a:r>
              <a:rPr lang="en-US" dirty="0"/>
              <a:t>Performance</a:t>
            </a:r>
          </a:p>
          <a:p>
            <a:pPr marL="742950" lvl="1" indent="-285750">
              <a:buFont typeface="Arial" panose="020B0604020202020204" pitchFamily="34" charset="0"/>
              <a:buChar char="•"/>
            </a:pPr>
            <a:r>
              <a:rPr lang="en-US" dirty="0"/>
              <a:t>Security</a:t>
            </a:r>
          </a:p>
          <a:p>
            <a:pPr marL="742950" lvl="1" indent="-285750">
              <a:buFont typeface="Arial" panose="020B0604020202020204" pitchFamily="34" charset="0"/>
              <a:buChar char="•"/>
            </a:pPr>
            <a:r>
              <a:rPr lang="en-US" dirty="0"/>
              <a:t>Responsive</a:t>
            </a:r>
          </a:p>
          <a:p>
            <a:pPr marL="742950" lvl="1" indent="-285750">
              <a:buFont typeface="Arial" panose="020B0604020202020204" pitchFamily="34" charset="0"/>
              <a:buChar char="•"/>
            </a:pPr>
            <a:r>
              <a:rPr lang="en-US" dirty="0"/>
              <a:t>Reliability</a:t>
            </a:r>
          </a:p>
          <a:p>
            <a:pPr marL="742950" lvl="1" indent="-285750">
              <a:buFont typeface="Arial" panose="020B0604020202020204" pitchFamily="34" charset="0"/>
              <a:buChar char="•"/>
            </a:pPr>
            <a:r>
              <a:rPr lang="en-US" dirty="0"/>
              <a:t>Compatibility</a:t>
            </a:r>
          </a:p>
          <a:p>
            <a:pPr lvl="1"/>
            <a:endParaRPr lang="en-US" dirty="0"/>
          </a:p>
          <a:p>
            <a:pPr lvl="2"/>
            <a:r>
              <a:rPr lang="en-US" b="1" dirty="0"/>
              <a:t> </a:t>
            </a:r>
          </a:p>
        </p:txBody>
      </p:sp>
    </p:spTree>
    <p:extLst>
      <p:ext uri="{BB962C8B-B14F-4D97-AF65-F5344CB8AC3E}">
        <p14:creationId xmlns:p14="http://schemas.microsoft.com/office/powerpoint/2010/main" val="3754994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FA3D8BE-92E2-BA4F-96D7-41E2A82C9363}"/>
              </a:ext>
            </a:extLst>
          </p:cNvPr>
          <p:cNvSpPr txBox="1"/>
          <p:nvPr/>
        </p:nvSpPr>
        <p:spPr>
          <a:xfrm>
            <a:off x="1645921" y="645460"/>
            <a:ext cx="4025589" cy="400110"/>
          </a:xfrm>
          <a:prstGeom prst="rect">
            <a:avLst/>
          </a:prstGeom>
          <a:noFill/>
        </p:spPr>
        <p:txBody>
          <a:bodyPr wrap="none" rtlCol="0">
            <a:spAutoFit/>
          </a:bodyPr>
          <a:lstStyle/>
          <a:p>
            <a:r>
              <a:rPr lang="en-US" sz="2000" b="1" u="sng" dirty="0"/>
              <a:t>Motivation for Choosing the Project:</a:t>
            </a:r>
          </a:p>
        </p:txBody>
      </p:sp>
      <p:sp>
        <p:nvSpPr>
          <p:cNvPr id="5" name="TextBox 4">
            <a:extLst>
              <a:ext uri="{FF2B5EF4-FFF2-40B4-BE49-F238E27FC236}">
                <a16:creationId xmlns:a16="http://schemas.microsoft.com/office/drawing/2014/main" id="{8B4F5786-C0C3-6941-BC1C-2C8F4B7E42C6}"/>
              </a:ext>
            </a:extLst>
          </p:cNvPr>
          <p:cNvSpPr txBox="1"/>
          <p:nvPr/>
        </p:nvSpPr>
        <p:spPr>
          <a:xfrm>
            <a:off x="1925620" y="1045570"/>
            <a:ext cx="9789459" cy="1477328"/>
          </a:xfrm>
          <a:prstGeom prst="rect">
            <a:avLst/>
          </a:prstGeom>
          <a:noFill/>
        </p:spPr>
        <p:txBody>
          <a:bodyPr wrap="square" rtlCol="0">
            <a:spAutoFit/>
          </a:bodyPr>
          <a:lstStyle/>
          <a:p>
            <a:pPr marL="285750" indent="-285750">
              <a:buFont typeface="Arial" panose="020B0604020202020204" pitchFamily="34" charset="0"/>
              <a:buChar char="•"/>
            </a:pPr>
            <a:r>
              <a:rPr lang="en-US" dirty="0"/>
              <a:t>We chose the "Event Management" project because we noticed how stressful , and complicated it can be to plan events. Also headache for selecting the right venue, staying on budget, and keeping everyone in the loop. From birthday parties to corporate conferences, the process often involves lots of paperwork, communication issues, and headaches. We wanted to create a solution that makes event planning easy and enjoyable for everyone involved.</a:t>
            </a:r>
          </a:p>
        </p:txBody>
      </p:sp>
      <p:sp>
        <p:nvSpPr>
          <p:cNvPr id="6" name="TextBox 5">
            <a:extLst>
              <a:ext uri="{FF2B5EF4-FFF2-40B4-BE49-F238E27FC236}">
                <a16:creationId xmlns:a16="http://schemas.microsoft.com/office/drawing/2014/main" id="{71AAD77D-77D7-B14A-A5B6-BF09CC397D00}"/>
              </a:ext>
            </a:extLst>
          </p:cNvPr>
          <p:cNvSpPr txBox="1"/>
          <p:nvPr/>
        </p:nvSpPr>
        <p:spPr>
          <a:xfrm>
            <a:off x="1645921" y="2722953"/>
            <a:ext cx="6364948" cy="400110"/>
          </a:xfrm>
          <a:prstGeom prst="rect">
            <a:avLst/>
          </a:prstGeom>
          <a:noFill/>
        </p:spPr>
        <p:txBody>
          <a:bodyPr wrap="none" rtlCol="0">
            <a:spAutoFit/>
          </a:bodyPr>
          <a:lstStyle/>
          <a:p>
            <a:r>
              <a:rPr lang="en-US" sz="2000" b="1" u="sng" dirty="0"/>
              <a:t>Motivation for Choosing "Spark to Idea" as the Company:</a:t>
            </a:r>
          </a:p>
        </p:txBody>
      </p:sp>
      <p:sp>
        <p:nvSpPr>
          <p:cNvPr id="7" name="TextBox 6">
            <a:extLst>
              <a:ext uri="{FF2B5EF4-FFF2-40B4-BE49-F238E27FC236}">
                <a16:creationId xmlns:a16="http://schemas.microsoft.com/office/drawing/2014/main" id="{49B68310-2D1C-D844-AE77-EA5D7FDB4F94}"/>
              </a:ext>
            </a:extLst>
          </p:cNvPr>
          <p:cNvSpPr txBox="1"/>
          <p:nvPr/>
        </p:nvSpPr>
        <p:spPr>
          <a:xfrm>
            <a:off x="1925619" y="3215541"/>
            <a:ext cx="9789459" cy="3416320"/>
          </a:xfrm>
          <a:prstGeom prst="rect">
            <a:avLst/>
          </a:prstGeom>
          <a:noFill/>
        </p:spPr>
        <p:txBody>
          <a:bodyPr wrap="square" rtlCol="0">
            <a:spAutoFit/>
          </a:bodyPr>
          <a:lstStyle/>
          <a:p>
            <a:pPr marL="285750" indent="-285750">
              <a:buFont typeface="Arial" panose="020B0604020202020204" pitchFamily="34" charset="0"/>
              <a:buChar char="•"/>
            </a:pPr>
            <a:r>
              <a:rPr lang="en-US" b="1" dirty="0"/>
              <a:t>Innovative Approach: </a:t>
            </a:r>
            <a:r>
              <a:rPr lang="en-US" dirty="0"/>
              <a:t>"Spark to Idea" stands out for its innovative approach to problem-solving and its commitment to transforming ideas into impactful solutions. As an intern, I wanted to be part of a team that embraces creativity, encourages innovation, and fosters a culture of continuous learning and growth.</a:t>
            </a:r>
          </a:p>
          <a:p>
            <a:pPr marL="285750" indent="-285750">
              <a:buFont typeface="Arial" panose="020B0604020202020204" pitchFamily="34" charset="0"/>
              <a:buChar char="•"/>
            </a:pPr>
            <a:r>
              <a:rPr lang="en-US" b="1" dirty="0"/>
              <a:t>Opportunity for Learning: </a:t>
            </a:r>
            <a:r>
              <a:rPr lang="en-US" dirty="0"/>
              <a:t>I was drawn to "Spark to Idea" because of the valuable learning opportunities it offers. As a dynamic and forward-thinking company, I knew that I would have the chance to work on new projects, collaborate with talented professionals, and gain hands-on experience in various aspects of software development and project management.</a:t>
            </a:r>
          </a:p>
          <a:p>
            <a:pPr marL="285750" indent="-285750">
              <a:buFont typeface="Arial" panose="020B0604020202020204" pitchFamily="34" charset="0"/>
              <a:buChar char="•"/>
            </a:pPr>
            <a:r>
              <a:rPr lang="en-US" b="1" dirty="0"/>
              <a:t>Focus on Mentorship: </a:t>
            </a:r>
            <a:r>
              <a:rPr lang="en-US" dirty="0"/>
              <a:t>"Spark to Idea" places a strong emphasis on mentorship and professional development, providing interns with the guidance and support needed to succeed in their roles. I was eager to learn from experienced mentors who could offer valuable insights, constructive feedback, and mentorship to help me grow both personally and professionally.</a:t>
            </a:r>
          </a:p>
        </p:txBody>
      </p:sp>
    </p:spTree>
    <p:extLst>
      <p:ext uri="{BB962C8B-B14F-4D97-AF65-F5344CB8AC3E}">
        <p14:creationId xmlns:p14="http://schemas.microsoft.com/office/powerpoint/2010/main" val="21521944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41DACFE-391F-CF42-A515-BA0C120981B7}"/>
              </a:ext>
            </a:extLst>
          </p:cNvPr>
          <p:cNvSpPr txBox="1"/>
          <p:nvPr/>
        </p:nvSpPr>
        <p:spPr>
          <a:xfrm>
            <a:off x="1581374" y="558484"/>
            <a:ext cx="2625847" cy="461665"/>
          </a:xfrm>
          <a:prstGeom prst="rect">
            <a:avLst/>
          </a:prstGeom>
          <a:noFill/>
        </p:spPr>
        <p:txBody>
          <a:bodyPr wrap="none" rtlCol="0">
            <a:spAutoFit/>
          </a:bodyPr>
          <a:lstStyle/>
          <a:p>
            <a:r>
              <a:rPr lang="en-US" sz="2400" b="1" u="sng" dirty="0"/>
              <a:t>Learning outcome :</a:t>
            </a:r>
          </a:p>
        </p:txBody>
      </p:sp>
      <p:sp>
        <p:nvSpPr>
          <p:cNvPr id="5" name="TextBox 4">
            <a:extLst>
              <a:ext uri="{FF2B5EF4-FFF2-40B4-BE49-F238E27FC236}">
                <a16:creationId xmlns:a16="http://schemas.microsoft.com/office/drawing/2014/main" id="{54DD8D8F-5AEE-5645-8FD7-3A3F0A9E1492}"/>
              </a:ext>
            </a:extLst>
          </p:cNvPr>
          <p:cNvSpPr txBox="1"/>
          <p:nvPr/>
        </p:nvSpPr>
        <p:spPr>
          <a:xfrm>
            <a:off x="2205318" y="1010305"/>
            <a:ext cx="5104282" cy="5572744"/>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IN" sz="2400" dirty="0"/>
              <a:t>Understanding of React Fundamentals</a:t>
            </a:r>
          </a:p>
          <a:p>
            <a:pPr marL="285750" indent="-285750">
              <a:lnSpc>
                <a:spcPct val="150000"/>
              </a:lnSpc>
              <a:buFont typeface="Arial" panose="020B0604020202020204" pitchFamily="34" charset="0"/>
              <a:buChar char="•"/>
            </a:pPr>
            <a:r>
              <a:rPr lang="en-IN" sz="2400" dirty="0"/>
              <a:t>Routing and Navigation</a:t>
            </a:r>
          </a:p>
          <a:p>
            <a:pPr marL="285750" indent="-285750">
              <a:lnSpc>
                <a:spcPct val="150000"/>
              </a:lnSpc>
              <a:buFont typeface="Arial" panose="020B0604020202020204" pitchFamily="34" charset="0"/>
              <a:buChar char="•"/>
            </a:pPr>
            <a:r>
              <a:rPr lang="en-IN" sz="2400" dirty="0"/>
              <a:t>UI/UX Design Principles</a:t>
            </a:r>
          </a:p>
          <a:p>
            <a:pPr marL="285750" indent="-285750">
              <a:lnSpc>
                <a:spcPct val="150000"/>
              </a:lnSpc>
              <a:buFont typeface="Arial" panose="020B0604020202020204" pitchFamily="34" charset="0"/>
              <a:buChar char="•"/>
            </a:pPr>
            <a:r>
              <a:rPr lang="en-IN" sz="2400" dirty="0"/>
              <a:t>Collaborative Development</a:t>
            </a:r>
          </a:p>
          <a:p>
            <a:pPr marL="285750" indent="-285750">
              <a:lnSpc>
                <a:spcPct val="150000"/>
              </a:lnSpc>
              <a:buFont typeface="Arial" panose="020B0604020202020204" pitchFamily="34" charset="0"/>
              <a:buChar char="•"/>
            </a:pPr>
            <a:r>
              <a:rPr lang="en-IN" sz="2400" dirty="0"/>
              <a:t>Problem-Solving Skills</a:t>
            </a:r>
            <a:endParaRPr lang="en-US" sz="2400" dirty="0"/>
          </a:p>
          <a:p>
            <a:pPr marL="285750" indent="-285750">
              <a:lnSpc>
                <a:spcPct val="150000"/>
              </a:lnSpc>
              <a:buFont typeface="Arial" panose="020B0604020202020204" pitchFamily="34" charset="0"/>
              <a:buChar char="•"/>
            </a:pPr>
            <a:r>
              <a:rPr lang="en-US" sz="2400" dirty="0"/>
              <a:t>Troubleshooting and debugging </a:t>
            </a:r>
          </a:p>
          <a:p>
            <a:pPr marL="285750" indent="-285750">
              <a:lnSpc>
                <a:spcPct val="150000"/>
              </a:lnSpc>
              <a:buFont typeface="Arial" panose="020B0604020202020204" pitchFamily="34" charset="0"/>
              <a:buChar char="•"/>
            </a:pPr>
            <a:r>
              <a:rPr lang="en-US" sz="2400" dirty="0"/>
              <a:t>Error handling</a:t>
            </a:r>
          </a:p>
          <a:p>
            <a:pPr marL="285750" indent="-285750">
              <a:lnSpc>
                <a:spcPct val="150000"/>
              </a:lnSpc>
              <a:buFont typeface="Arial" panose="020B0604020202020204" pitchFamily="34" charset="0"/>
              <a:buChar char="•"/>
            </a:pPr>
            <a:r>
              <a:rPr lang="en-US" sz="2400" dirty="0"/>
              <a:t>React framework </a:t>
            </a:r>
          </a:p>
          <a:p>
            <a:pPr marL="285750" indent="-285750">
              <a:lnSpc>
                <a:spcPct val="150000"/>
              </a:lnSpc>
              <a:buFont typeface="Arial" panose="020B0604020202020204" pitchFamily="34" charset="0"/>
              <a:buChar char="•"/>
            </a:pPr>
            <a:r>
              <a:rPr lang="en-US" sz="2400" dirty="0"/>
              <a:t>React Module </a:t>
            </a:r>
          </a:p>
          <a:p>
            <a:pPr marL="285750" indent="-285750">
              <a:lnSpc>
                <a:spcPct val="150000"/>
              </a:lnSpc>
              <a:buFont typeface="Arial" panose="020B0604020202020204" pitchFamily="34" charset="0"/>
              <a:buChar char="•"/>
            </a:pPr>
            <a:r>
              <a:rPr lang="en-IN" sz="2400" dirty="0"/>
              <a:t>Component Styling</a:t>
            </a:r>
            <a:endParaRPr lang="en-US" sz="2400" dirty="0"/>
          </a:p>
        </p:txBody>
      </p:sp>
    </p:spTree>
    <p:extLst>
      <p:ext uri="{BB962C8B-B14F-4D97-AF65-F5344CB8AC3E}">
        <p14:creationId xmlns:p14="http://schemas.microsoft.com/office/powerpoint/2010/main" val="27650169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057C6BA-6E2E-B549-9EA5-B200D3E10650}"/>
              </a:ext>
            </a:extLst>
          </p:cNvPr>
          <p:cNvSpPr/>
          <p:nvPr/>
        </p:nvSpPr>
        <p:spPr>
          <a:xfrm>
            <a:off x="1472478" y="673256"/>
            <a:ext cx="3244414" cy="584775"/>
          </a:xfrm>
          <a:prstGeom prst="rect">
            <a:avLst/>
          </a:prstGeom>
        </p:spPr>
        <p:txBody>
          <a:bodyPr wrap="none">
            <a:spAutoFit/>
          </a:bodyPr>
          <a:lstStyle/>
          <a:p>
            <a:r>
              <a:rPr lang="en-US" sz="3200" b="1" u="sng" dirty="0"/>
              <a:t>Further planning :</a:t>
            </a:r>
          </a:p>
        </p:txBody>
      </p:sp>
      <p:sp>
        <p:nvSpPr>
          <p:cNvPr id="6" name="TextBox 5">
            <a:extLst>
              <a:ext uri="{FF2B5EF4-FFF2-40B4-BE49-F238E27FC236}">
                <a16:creationId xmlns:a16="http://schemas.microsoft.com/office/drawing/2014/main" id="{83A52645-E967-4F4C-9E5F-C81BC6B48A22}"/>
              </a:ext>
            </a:extLst>
          </p:cNvPr>
          <p:cNvSpPr txBox="1"/>
          <p:nvPr/>
        </p:nvSpPr>
        <p:spPr>
          <a:xfrm>
            <a:off x="2323652" y="1454069"/>
            <a:ext cx="4835234" cy="3693319"/>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IN" sz="2400" dirty="0"/>
              <a:t>Error and Bug Fixing in Backend :</a:t>
            </a:r>
          </a:p>
          <a:p>
            <a:pPr marL="285750" indent="-285750">
              <a:lnSpc>
                <a:spcPct val="150000"/>
              </a:lnSpc>
              <a:buFont typeface="Arial" panose="020B0604020202020204" pitchFamily="34" charset="0"/>
              <a:buChar char="•"/>
            </a:pPr>
            <a:r>
              <a:rPr lang="en-US" sz="2400" dirty="0"/>
              <a:t>Noise find and remove in Database</a:t>
            </a:r>
          </a:p>
          <a:p>
            <a:pPr marL="285750" indent="-285750">
              <a:lnSpc>
                <a:spcPct val="150000"/>
              </a:lnSpc>
              <a:buFont typeface="Arial" panose="020B0604020202020204" pitchFamily="34" charset="0"/>
              <a:buChar char="•"/>
            </a:pPr>
            <a:r>
              <a:rPr lang="en-US" sz="2400" dirty="0"/>
              <a:t>Authentication and Authorization</a:t>
            </a:r>
          </a:p>
          <a:p>
            <a:pPr marL="285750" indent="-285750">
              <a:lnSpc>
                <a:spcPct val="150000"/>
              </a:lnSpc>
              <a:buFont typeface="Arial" panose="020B0604020202020204" pitchFamily="34" charset="0"/>
              <a:buChar char="•"/>
            </a:pPr>
            <a:r>
              <a:rPr lang="en-US" sz="2400" dirty="0"/>
              <a:t>API integration</a:t>
            </a:r>
          </a:p>
          <a:p>
            <a:pPr marL="285750" indent="-285750">
              <a:lnSpc>
                <a:spcPct val="150000"/>
              </a:lnSpc>
              <a:buFont typeface="Arial" panose="020B0604020202020204" pitchFamily="34" charset="0"/>
              <a:buChar char="•"/>
            </a:pPr>
            <a:r>
              <a:rPr lang="en-US" sz="2400" dirty="0"/>
              <a:t>Testing and Debugging</a:t>
            </a:r>
          </a:p>
          <a:p>
            <a:pPr marL="285750" indent="-285750">
              <a:lnSpc>
                <a:spcPct val="150000"/>
              </a:lnSpc>
              <a:buFont typeface="Arial" panose="020B0604020202020204" pitchFamily="34" charset="0"/>
              <a:buChar char="•"/>
            </a:pPr>
            <a:r>
              <a:rPr lang="en-US" sz="2400" dirty="0"/>
              <a:t>Deployment and Monitoring</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413096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FA8243-6256-0D42-9EAA-FF76C052B028}"/>
              </a:ext>
            </a:extLst>
          </p:cNvPr>
          <p:cNvSpPr txBox="1"/>
          <p:nvPr/>
        </p:nvSpPr>
        <p:spPr>
          <a:xfrm>
            <a:off x="1731264" y="707136"/>
            <a:ext cx="3797963" cy="461665"/>
          </a:xfrm>
          <a:prstGeom prst="rect">
            <a:avLst/>
          </a:prstGeom>
          <a:noFill/>
        </p:spPr>
        <p:txBody>
          <a:bodyPr wrap="none" rtlCol="0">
            <a:spAutoFit/>
          </a:bodyPr>
          <a:lstStyle/>
          <a:p>
            <a:r>
              <a:rPr lang="en-US" sz="2400" b="1" u="sng" dirty="0"/>
              <a:t>Outline of the Presentation: </a:t>
            </a:r>
          </a:p>
        </p:txBody>
      </p:sp>
      <p:sp>
        <p:nvSpPr>
          <p:cNvPr id="5" name="TextBox 4">
            <a:extLst>
              <a:ext uri="{FF2B5EF4-FFF2-40B4-BE49-F238E27FC236}">
                <a16:creationId xmlns:a16="http://schemas.microsoft.com/office/drawing/2014/main" id="{8BC97874-6DDE-084A-8B9C-7FBD67B7FEC9}"/>
              </a:ext>
            </a:extLst>
          </p:cNvPr>
          <p:cNvSpPr txBox="1"/>
          <p:nvPr/>
        </p:nvSpPr>
        <p:spPr>
          <a:xfrm>
            <a:off x="1731264" y="1827169"/>
            <a:ext cx="6245812" cy="3046988"/>
          </a:xfrm>
          <a:prstGeom prst="rect">
            <a:avLst/>
          </a:prstGeom>
          <a:noFill/>
        </p:spPr>
        <p:txBody>
          <a:bodyPr wrap="none" rtlCol="0">
            <a:spAutoFit/>
          </a:bodyPr>
          <a:lstStyle/>
          <a:p>
            <a:pPr marL="342900" indent="-342900">
              <a:buFont typeface="Arial" panose="020B0604020202020204" pitchFamily="34" charset="0"/>
              <a:buChar char="•"/>
            </a:pPr>
            <a:r>
              <a:rPr lang="en-US" sz="2400" b="1" dirty="0"/>
              <a:t>Introduction</a:t>
            </a:r>
          </a:p>
          <a:p>
            <a:pPr marL="342900" indent="-342900">
              <a:buFont typeface="Arial" panose="020B0604020202020204" pitchFamily="34" charset="0"/>
              <a:buChar char="•"/>
            </a:pPr>
            <a:r>
              <a:rPr lang="en-US" sz="2400" b="1" dirty="0"/>
              <a:t>Project Overview</a:t>
            </a:r>
          </a:p>
          <a:p>
            <a:pPr marL="342900" indent="-342900">
              <a:buFont typeface="Arial" panose="020B0604020202020204" pitchFamily="34" charset="0"/>
              <a:buChar char="•"/>
            </a:pPr>
            <a:r>
              <a:rPr lang="en-US" sz="2400" b="1" dirty="0"/>
              <a:t>Architecture and Flow</a:t>
            </a:r>
          </a:p>
          <a:p>
            <a:pPr marL="342900" indent="-342900">
              <a:buFont typeface="Arial" panose="020B0604020202020204" pitchFamily="34" charset="0"/>
              <a:buChar char="•"/>
            </a:pPr>
            <a:r>
              <a:rPr lang="en-US" sz="2400" b="1" dirty="0"/>
              <a:t>Tools &amp; Technologies Used</a:t>
            </a:r>
          </a:p>
          <a:p>
            <a:pPr marL="342900" indent="-342900">
              <a:buFont typeface="Arial" panose="020B0604020202020204" pitchFamily="34" charset="0"/>
              <a:buChar char="•"/>
            </a:pPr>
            <a:r>
              <a:rPr lang="en-US" sz="2400" b="1" dirty="0"/>
              <a:t>Hardware and Software Specifications</a:t>
            </a:r>
          </a:p>
          <a:p>
            <a:pPr marL="342900" indent="-342900">
              <a:buFont typeface="Arial" panose="020B0604020202020204" pitchFamily="34" charset="0"/>
              <a:buChar char="•"/>
            </a:pPr>
            <a:r>
              <a:rPr lang="en-US" sz="2400" b="1" dirty="0"/>
              <a:t>Functional and Non-functional Requirements</a:t>
            </a:r>
          </a:p>
          <a:p>
            <a:pPr marL="342900" indent="-342900">
              <a:buFont typeface="Arial" panose="020B0604020202020204" pitchFamily="34" charset="0"/>
              <a:buChar char="•"/>
            </a:pPr>
            <a:r>
              <a:rPr lang="en-US" sz="2400" b="1" dirty="0"/>
              <a:t>Motivation and Learning Outcome</a:t>
            </a:r>
          </a:p>
          <a:p>
            <a:pPr marL="342900" indent="-342900">
              <a:buFont typeface="Arial" panose="020B0604020202020204" pitchFamily="34" charset="0"/>
              <a:buChar char="•"/>
            </a:pPr>
            <a:r>
              <a:rPr lang="en-US" sz="2400" b="1" dirty="0"/>
              <a:t>Future Planning</a:t>
            </a:r>
          </a:p>
        </p:txBody>
      </p:sp>
    </p:spTree>
    <p:extLst>
      <p:ext uri="{BB962C8B-B14F-4D97-AF65-F5344CB8AC3E}">
        <p14:creationId xmlns:p14="http://schemas.microsoft.com/office/powerpoint/2010/main" val="2343491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13C69C9-D1C1-A04E-8FBE-CF976577BA94}"/>
              </a:ext>
            </a:extLst>
          </p:cNvPr>
          <p:cNvSpPr txBox="1"/>
          <p:nvPr/>
        </p:nvSpPr>
        <p:spPr>
          <a:xfrm>
            <a:off x="1871831" y="817580"/>
            <a:ext cx="2146742" cy="523220"/>
          </a:xfrm>
          <a:prstGeom prst="rect">
            <a:avLst/>
          </a:prstGeom>
          <a:noFill/>
        </p:spPr>
        <p:txBody>
          <a:bodyPr wrap="none" rtlCol="0">
            <a:spAutoFit/>
          </a:bodyPr>
          <a:lstStyle/>
          <a:p>
            <a:r>
              <a:rPr lang="en-US" sz="2800" b="1" u="sng" dirty="0"/>
              <a:t>Introduction :</a:t>
            </a:r>
          </a:p>
        </p:txBody>
      </p:sp>
      <p:sp>
        <p:nvSpPr>
          <p:cNvPr id="5" name="TextBox 4">
            <a:extLst>
              <a:ext uri="{FF2B5EF4-FFF2-40B4-BE49-F238E27FC236}">
                <a16:creationId xmlns:a16="http://schemas.microsoft.com/office/drawing/2014/main" id="{4DB4D970-A8F3-B542-966F-8878E441AD26}"/>
              </a:ext>
            </a:extLst>
          </p:cNvPr>
          <p:cNvSpPr txBox="1"/>
          <p:nvPr/>
        </p:nvSpPr>
        <p:spPr>
          <a:xfrm>
            <a:off x="1871831" y="1540134"/>
            <a:ext cx="9346601" cy="2246769"/>
          </a:xfrm>
          <a:prstGeom prst="rect">
            <a:avLst/>
          </a:prstGeom>
          <a:noFill/>
        </p:spPr>
        <p:txBody>
          <a:bodyPr wrap="square" rtlCol="0">
            <a:spAutoFit/>
          </a:bodyPr>
          <a:lstStyle/>
          <a:p>
            <a:pPr algn="just"/>
            <a:r>
              <a:rPr lang="en-US" sz="2800" dirty="0"/>
              <a:t>My project is all about making event planning easier. We're creating a website where you can organize any kind of event, like birthday parties, weddings, or even big conferences. Think of it as your go-to tool for planning anything from a small family get-together to a large-scale corporate event.</a:t>
            </a:r>
          </a:p>
        </p:txBody>
      </p:sp>
      <p:sp>
        <p:nvSpPr>
          <p:cNvPr id="7" name="TextBox 6">
            <a:extLst>
              <a:ext uri="{FF2B5EF4-FFF2-40B4-BE49-F238E27FC236}">
                <a16:creationId xmlns:a16="http://schemas.microsoft.com/office/drawing/2014/main" id="{6D31FDC7-9B13-7449-B0C2-109F01A6675F}"/>
              </a:ext>
            </a:extLst>
          </p:cNvPr>
          <p:cNvSpPr txBox="1"/>
          <p:nvPr/>
        </p:nvSpPr>
        <p:spPr>
          <a:xfrm>
            <a:off x="1871831" y="3986237"/>
            <a:ext cx="9346601" cy="2246769"/>
          </a:xfrm>
          <a:prstGeom prst="rect">
            <a:avLst/>
          </a:prstGeom>
          <a:noFill/>
        </p:spPr>
        <p:txBody>
          <a:bodyPr wrap="square" rtlCol="0">
            <a:spAutoFit/>
          </a:bodyPr>
          <a:lstStyle/>
          <a:p>
            <a:pPr algn="just"/>
            <a:r>
              <a:rPr lang="en-US" sz="2800" dirty="0"/>
              <a:t>Ever tried planning a party or a big event? It can be a real headache the right venue, staying on budget, and keeping everyone in the loop. That's where our project comes in. We're building a website to make event planning a breeze for everyone.</a:t>
            </a:r>
          </a:p>
        </p:txBody>
      </p:sp>
    </p:spTree>
    <p:extLst>
      <p:ext uri="{BB962C8B-B14F-4D97-AF65-F5344CB8AC3E}">
        <p14:creationId xmlns:p14="http://schemas.microsoft.com/office/powerpoint/2010/main" val="2228484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09C041C-8F00-9B4B-A992-C8C979C457BB}"/>
              </a:ext>
            </a:extLst>
          </p:cNvPr>
          <p:cNvSpPr txBox="1"/>
          <p:nvPr/>
        </p:nvSpPr>
        <p:spPr>
          <a:xfrm>
            <a:off x="1581375" y="516366"/>
            <a:ext cx="3037691" cy="523220"/>
          </a:xfrm>
          <a:prstGeom prst="rect">
            <a:avLst/>
          </a:prstGeom>
          <a:noFill/>
        </p:spPr>
        <p:txBody>
          <a:bodyPr wrap="none" rtlCol="0">
            <a:spAutoFit/>
          </a:bodyPr>
          <a:lstStyle/>
          <a:p>
            <a:r>
              <a:rPr lang="en-US" sz="2800" b="1" dirty="0"/>
              <a:t>Project Overview : </a:t>
            </a:r>
          </a:p>
        </p:txBody>
      </p:sp>
      <p:pic>
        <p:nvPicPr>
          <p:cNvPr id="5" name="Picture 4">
            <a:extLst>
              <a:ext uri="{FF2B5EF4-FFF2-40B4-BE49-F238E27FC236}">
                <a16:creationId xmlns:a16="http://schemas.microsoft.com/office/drawing/2014/main" id="{015FC84D-FF21-354F-8244-80E350BCE908}"/>
              </a:ext>
            </a:extLst>
          </p:cNvPr>
          <p:cNvPicPr>
            <a:picLocks noChangeAspect="1"/>
          </p:cNvPicPr>
          <p:nvPr/>
        </p:nvPicPr>
        <p:blipFill>
          <a:blip r:embed="rId2"/>
          <a:stretch>
            <a:fillRect/>
          </a:stretch>
        </p:blipFill>
        <p:spPr>
          <a:xfrm>
            <a:off x="1581375" y="1308535"/>
            <a:ext cx="9467696" cy="5113788"/>
          </a:xfrm>
          <a:prstGeom prst="rect">
            <a:avLst/>
          </a:prstGeom>
        </p:spPr>
      </p:pic>
    </p:spTree>
    <p:extLst>
      <p:ext uri="{BB962C8B-B14F-4D97-AF65-F5344CB8AC3E}">
        <p14:creationId xmlns:p14="http://schemas.microsoft.com/office/powerpoint/2010/main" val="836701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Picture 59">
            <a:extLst>
              <a:ext uri="{FF2B5EF4-FFF2-40B4-BE49-F238E27FC236}">
                <a16:creationId xmlns:a16="http://schemas.microsoft.com/office/drawing/2014/main" id="{81A1EF00-CC7E-CF47-A029-58D564B074B1}"/>
              </a:ext>
            </a:extLst>
          </p:cNvPr>
          <p:cNvPicPr>
            <a:picLocks noChangeAspect="1"/>
          </p:cNvPicPr>
          <p:nvPr/>
        </p:nvPicPr>
        <p:blipFill>
          <a:blip r:embed="rId2"/>
          <a:stretch>
            <a:fillRect/>
          </a:stretch>
        </p:blipFill>
        <p:spPr>
          <a:xfrm>
            <a:off x="2559124" y="320935"/>
            <a:ext cx="5343443" cy="6375699"/>
          </a:xfrm>
          <a:prstGeom prst="rect">
            <a:avLst/>
          </a:prstGeom>
        </p:spPr>
      </p:pic>
      <p:sp>
        <p:nvSpPr>
          <p:cNvPr id="61" name="TextBox 60">
            <a:extLst>
              <a:ext uri="{FF2B5EF4-FFF2-40B4-BE49-F238E27FC236}">
                <a16:creationId xmlns:a16="http://schemas.microsoft.com/office/drawing/2014/main" id="{30E47DB1-F4DB-8A4C-B600-608240CEE19B}"/>
              </a:ext>
            </a:extLst>
          </p:cNvPr>
          <p:cNvSpPr txBox="1"/>
          <p:nvPr/>
        </p:nvSpPr>
        <p:spPr>
          <a:xfrm>
            <a:off x="1549101" y="320935"/>
            <a:ext cx="872355" cy="369332"/>
          </a:xfrm>
          <a:prstGeom prst="rect">
            <a:avLst/>
          </a:prstGeom>
          <a:noFill/>
        </p:spPr>
        <p:txBody>
          <a:bodyPr wrap="none" rtlCol="0">
            <a:spAutoFit/>
          </a:bodyPr>
          <a:lstStyle/>
          <a:p>
            <a:r>
              <a:rPr lang="en-US" dirty="0"/>
              <a:t>Admin :</a:t>
            </a:r>
          </a:p>
        </p:txBody>
      </p:sp>
    </p:spTree>
    <p:extLst>
      <p:ext uri="{BB962C8B-B14F-4D97-AF65-F5344CB8AC3E}">
        <p14:creationId xmlns:p14="http://schemas.microsoft.com/office/powerpoint/2010/main" val="3413949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468DA44-86FB-3D42-BD8E-27954A637144}"/>
              </a:ext>
            </a:extLst>
          </p:cNvPr>
          <p:cNvPicPr>
            <a:picLocks noChangeAspect="1"/>
          </p:cNvPicPr>
          <p:nvPr/>
        </p:nvPicPr>
        <p:blipFill>
          <a:blip r:embed="rId2"/>
          <a:stretch>
            <a:fillRect/>
          </a:stretch>
        </p:blipFill>
        <p:spPr>
          <a:xfrm>
            <a:off x="1355798" y="376516"/>
            <a:ext cx="4390573" cy="5061473"/>
          </a:xfrm>
          <a:prstGeom prst="rect">
            <a:avLst/>
          </a:prstGeom>
        </p:spPr>
      </p:pic>
      <p:pic>
        <p:nvPicPr>
          <p:cNvPr id="7" name="Picture 6">
            <a:extLst>
              <a:ext uri="{FF2B5EF4-FFF2-40B4-BE49-F238E27FC236}">
                <a16:creationId xmlns:a16="http://schemas.microsoft.com/office/drawing/2014/main" id="{DC1D08DD-9C70-4B45-A797-A53EA7B181BB}"/>
              </a:ext>
            </a:extLst>
          </p:cNvPr>
          <p:cNvPicPr>
            <a:picLocks noChangeAspect="1"/>
          </p:cNvPicPr>
          <p:nvPr/>
        </p:nvPicPr>
        <p:blipFill>
          <a:blip r:embed="rId3"/>
          <a:stretch>
            <a:fillRect/>
          </a:stretch>
        </p:blipFill>
        <p:spPr>
          <a:xfrm>
            <a:off x="6702014" y="429814"/>
            <a:ext cx="3468528" cy="5008175"/>
          </a:xfrm>
          <a:prstGeom prst="rect">
            <a:avLst/>
          </a:prstGeom>
        </p:spPr>
      </p:pic>
    </p:spTree>
    <p:extLst>
      <p:ext uri="{BB962C8B-B14F-4D97-AF65-F5344CB8AC3E}">
        <p14:creationId xmlns:p14="http://schemas.microsoft.com/office/powerpoint/2010/main" val="3029343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0B47604-3DDB-3843-821D-9B758C54C8B8}"/>
              </a:ext>
            </a:extLst>
          </p:cNvPr>
          <p:cNvSpPr txBox="1"/>
          <p:nvPr/>
        </p:nvSpPr>
        <p:spPr>
          <a:xfrm>
            <a:off x="989703" y="610020"/>
            <a:ext cx="872355" cy="369332"/>
          </a:xfrm>
          <a:prstGeom prst="rect">
            <a:avLst/>
          </a:prstGeom>
          <a:noFill/>
        </p:spPr>
        <p:txBody>
          <a:bodyPr wrap="none" rtlCol="0">
            <a:spAutoFit/>
          </a:bodyPr>
          <a:lstStyle/>
          <a:p>
            <a:r>
              <a:rPr lang="en-US" dirty="0"/>
              <a:t>Admin :</a:t>
            </a:r>
          </a:p>
        </p:txBody>
      </p:sp>
      <p:pic>
        <p:nvPicPr>
          <p:cNvPr id="5" name="Picture 4">
            <a:extLst>
              <a:ext uri="{FF2B5EF4-FFF2-40B4-BE49-F238E27FC236}">
                <a16:creationId xmlns:a16="http://schemas.microsoft.com/office/drawing/2014/main" id="{B88D53CD-A7CE-8D48-929B-3A853EA76604}"/>
              </a:ext>
            </a:extLst>
          </p:cNvPr>
          <p:cNvPicPr>
            <a:picLocks noChangeAspect="1"/>
          </p:cNvPicPr>
          <p:nvPr/>
        </p:nvPicPr>
        <p:blipFill>
          <a:blip r:embed="rId2"/>
          <a:stretch>
            <a:fillRect/>
          </a:stretch>
        </p:blipFill>
        <p:spPr>
          <a:xfrm>
            <a:off x="1944317" y="534709"/>
            <a:ext cx="4006112" cy="6172683"/>
          </a:xfrm>
          <a:prstGeom prst="rect">
            <a:avLst/>
          </a:prstGeom>
        </p:spPr>
      </p:pic>
      <p:pic>
        <p:nvPicPr>
          <p:cNvPr id="6" name="Picture 5">
            <a:extLst>
              <a:ext uri="{FF2B5EF4-FFF2-40B4-BE49-F238E27FC236}">
                <a16:creationId xmlns:a16="http://schemas.microsoft.com/office/drawing/2014/main" id="{B7C12A7E-B296-A74A-82D4-4A460AAA5824}"/>
              </a:ext>
            </a:extLst>
          </p:cNvPr>
          <p:cNvPicPr>
            <a:picLocks noChangeAspect="1"/>
          </p:cNvPicPr>
          <p:nvPr/>
        </p:nvPicPr>
        <p:blipFill>
          <a:blip r:embed="rId3"/>
          <a:stretch>
            <a:fillRect/>
          </a:stretch>
        </p:blipFill>
        <p:spPr>
          <a:xfrm>
            <a:off x="7831567" y="534709"/>
            <a:ext cx="3549455" cy="6106357"/>
          </a:xfrm>
          <a:prstGeom prst="rect">
            <a:avLst/>
          </a:prstGeom>
        </p:spPr>
      </p:pic>
      <p:sp>
        <p:nvSpPr>
          <p:cNvPr id="7" name="TextBox 6">
            <a:extLst>
              <a:ext uri="{FF2B5EF4-FFF2-40B4-BE49-F238E27FC236}">
                <a16:creationId xmlns:a16="http://schemas.microsoft.com/office/drawing/2014/main" id="{E06D50B0-9579-DF45-966D-5A20D3D13450}"/>
              </a:ext>
            </a:extLst>
          </p:cNvPr>
          <p:cNvSpPr txBox="1"/>
          <p:nvPr/>
        </p:nvSpPr>
        <p:spPr>
          <a:xfrm>
            <a:off x="6994264" y="610020"/>
            <a:ext cx="708848" cy="369332"/>
          </a:xfrm>
          <a:prstGeom prst="rect">
            <a:avLst/>
          </a:prstGeom>
          <a:noFill/>
        </p:spPr>
        <p:txBody>
          <a:bodyPr wrap="none" rtlCol="0">
            <a:spAutoFit/>
          </a:bodyPr>
          <a:lstStyle/>
          <a:p>
            <a:r>
              <a:rPr lang="en-US" dirty="0"/>
              <a:t>User :</a:t>
            </a:r>
          </a:p>
        </p:txBody>
      </p:sp>
    </p:spTree>
    <p:extLst>
      <p:ext uri="{BB962C8B-B14F-4D97-AF65-F5344CB8AC3E}">
        <p14:creationId xmlns:p14="http://schemas.microsoft.com/office/powerpoint/2010/main" val="2491179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A22E9-7E08-C442-9553-EB46556749B7}"/>
              </a:ext>
            </a:extLst>
          </p:cNvPr>
          <p:cNvSpPr/>
          <p:nvPr/>
        </p:nvSpPr>
        <p:spPr>
          <a:xfrm>
            <a:off x="1429527" y="326340"/>
            <a:ext cx="3836178" cy="461665"/>
          </a:xfrm>
          <a:prstGeom prst="rect">
            <a:avLst/>
          </a:prstGeom>
        </p:spPr>
        <p:txBody>
          <a:bodyPr wrap="none">
            <a:spAutoFit/>
          </a:bodyPr>
          <a:lstStyle/>
          <a:p>
            <a:r>
              <a:rPr lang="en-US" sz="2400" b="1" dirty="0"/>
              <a:t> Tools &amp; Technologies Used :</a:t>
            </a:r>
          </a:p>
        </p:txBody>
      </p:sp>
      <p:sp>
        <p:nvSpPr>
          <p:cNvPr id="6" name="TextBox 5">
            <a:extLst>
              <a:ext uri="{FF2B5EF4-FFF2-40B4-BE49-F238E27FC236}">
                <a16:creationId xmlns:a16="http://schemas.microsoft.com/office/drawing/2014/main" id="{4F3D91F3-7E1C-2C4E-812B-DBC863116B6F}"/>
              </a:ext>
            </a:extLst>
          </p:cNvPr>
          <p:cNvSpPr txBox="1"/>
          <p:nvPr/>
        </p:nvSpPr>
        <p:spPr>
          <a:xfrm>
            <a:off x="1721224" y="1065004"/>
            <a:ext cx="2031133" cy="369332"/>
          </a:xfrm>
          <a:prstGeom prst="rect">
            <a:avLst/>
          </a:prstGeom>
          <a:noFill/>
        </p:spPr>
        <p:txBody>
          <a:bodyPr wrap="none" rtlCol="0">
            <a:spAutoFit/>
          </a:bodyPr>
          <a:lstStyle/>
          <a:p>
            <a:r>
              <a:rPr lang="en-IN" b="1" u="sng" dirty="0"/>
              <a:t>React for Frontend:</a:t>
            </a:r>
            <a:endParaRPr lang="en-US" u="sng" dirty="0"/>
          </a:p>
        </p:txBody>
      </p:sp>
      <p:sp>
        <p:nvSpPr>
          <p:cNvPr id="7" name="TextBox 6">
            <a:extLst>
              <a:ext uri="{FF2B5EF4-FFF2-40B4-BE49-F238E27FC236}">
                <a16:creationId xmlns:a16="http://schemas.microsoft.com/office/drawing/2014/main" id="{880E67F9-F3C1-DC47-BCB0-D50AE41B935E}"/>
              </a:ext>
            </a:extLst>
          </p:cNvPr>
          <p:cNvSpPr txBox="1"/>
          <p:nvPr/>
        </p:nvSpPr>
        <p:spPr>
          <a:xfrm>
            <a:off x="1861074" y="1434336"/>
            <a:ext cx="9346601" cy="2308324"/>
          </a:xfrm>
          <a:prstGeom prst="rect">
            <a:avLst/>
          </a:prstGeom>
          <a:noFill/>
        </p:spPr>
        <p:txBody>
          <a:bodyPr wrap="square" rtlCol="0">
            <a:spAutoFit/>
          </a:bodyPr>
          <a:lstStyle/>
          <a:p>
            <a:pPr algn="just"/>
            <a:r>
              <a:rPr lang="en-IN" dirty="0"/>
              <a:t>React is a popular JavaScript library for building user interfaces, known for its efficiency and flexibility. We chose React for our frontend because:</a:t>
            </a:r>
          </a:p>
          <a:p>
            <a:pPr marL="285750" indent="-285750" algn="just">
              <a:buFont typeface="Arial" panose="020B0604020202020204" pitchFamily="34" charset="0"/>
              <a:buChar char="•"/>
            </a:pPr>
            <a:r>
              <a:rPr lang="en-US" b="1" dirty="0"/>
              <a:t>Component-Based Architecture: </a:t>
            </a:r>
            <a:r>
              <a:rPr lang="en-US" dirty="0" err="1"/>
              <a:t>React's</a:t>
            </a:r>
            <a:r>
              <a:rPr lang="en-US" dirty="0"/>
              <a:t> component-based structure allows for modular and reusable code, making it easier to maintain and scale our project as it grows.</a:t>
            </a:r>
          </a:p>
          <a:p>
            <a:pPr marL="285750" indent="-285750" algn="just">
              <a:buFont typeface="Arial" panose="020B0604020202020204" pitchFamily="34" charset="0"/>
              <a:buChar char="•"/>
            </a:pPr>
            <a:r>
              <a:rPr lang="en-US" b="1" dirty="0"/>
              <a:t>Virtual DOM: </a:t>
            </a:r>
            <a:r>
              <a:rPr lang="en-US" dirty="0" err="1"/>
              <a:t>React's</a:t>
            </a:r>
            <a:r>
              <a:rPr lang="en-US" dirty="0"/>
              <a:t> virtual DOM enables fast rendering of UI components, resulting in smoother user experiences.</a:t>
            </a:r>
          </a:p>
          <a:p>
            <a:pPr marL="285750" indent="-285750" algn="just">
              <a:buFont typeface="Arial" panose="020B0604020202020204" pitchFamily="34" charset="0"/>
              <a:buChar char="•"/>
            </a:pPr>
            <a:r>
              <a:rPr lang="en-US" b="1" dirty="0"/>
              <a:t>Large Ecosystem: </a:t>
            </a:r>
            <a:r>
              <a:rPr lang="en-US" dirty="0"/>
              <a:t>React has a vast ecosystem of libraries and tools, providing us with the resources needed to enhance our website's functionality and performance.</a:t>
            </a:r>
          </a:p>
        </p:txBody>
      </p:sp>
      <p:sp>
        <p:nvSpPr>
          <p:cNvPr id="8" name="TextBox 7">
            <a:extLst>
              <a:ext uri="{FF2B5EF4-FFF2-40B4-BE49-F238E27FC236}">
                <a16:creationId xmlns:a16="http://schemas.microsoft.com/office/drawing/2014/main" id="{76E30C2B-75DD-3648-8F1C-7AF333C6FA39}"/>
              </a:ext>
            </a:extLst>
          </p:cNvPr>
          <p:cNvSpPr txBox="1"/>
          <p:nvPr/>
        </p:nvSpPr>
        <p:spPr>
          <a:xfrm>
            <a:off x="1721224" y="3927326"/>
            <a:ext cx="2408352" cy="369332"/>
          </a:xfrm>
          <a:prstGeom prst="rect">
            <a:avLst/>
          </a:prstGeom>
          <a:noFill/>
        </p:spPr>
        <p:txBody>
          <a:bodyPr wrap="none" rtlCol="0">
            <a:spAutoFit/>
          </a:bodyPr>
          <a:lstStyle/>
          <a:p>
            <a:r>
              <a:rPr lang="en-IN" b="1" u="sng" dirty="0"/>
              <a:t>JavaScript for Backend:</a:t>
            </a:r>
            <a:endParaRPr lang="en-US" u="sng" dirty="0"/>
          </a:p>
        </p:txBody>
      </p:sp>
      <p:sp>
        <p:nvSpPr>
          <p:cNvPr id="9" name="TextBox 8">
            <a:extLst>
              <a:ext uri="{FF2B5EF4-FFF2-40B4-BE49-F238E27FC236}">
                <a16:creationId xmlns:a16="http://schemas.microsoft.com/office/drawing/2014/main" id="{33B936AD-127F-7C45-88BB-5DFF8E2787B1}"/>
              </a:ext>
            </a:extLst>
          </p:cNvPr>
          <p:cNvSpPr txBox="1"/>
          <p:nvPr/>
        </p:nvSpPr>
        <p:spPr>
          <a:xfrm>
            <a:off x="1861073" y="4296658"/>
            <a:ext cx="9346601" cy="2031325"/>
          </a:xfrm>
          <a:prstGeom prst="rect">
            <a:avLst/>
          </a:prstGeom>
          <a:noFill/>
        </p:spPr>
        <p:txBody>
          <a:bodyPr wrap="square" rtlCol="0">
            <a:spAutoFit/>
          </a:bodyPr>
          <a:lstStyle/>
          <a:p>
            <a:pPr algn="just"/>
            <a:r>
              <a:rPr lang="en-IN" dirty="0"/>
              <a:t>JavaScript is a versatile and widely supported programming language, making it a suitable choice for both frontend and backend development. We opted for JavaScript for our backend because:</a:t>
            </a:r>
          </a:p>
          <a:p>
            <a:pPr marL="285750" indent="-285750" algn="just">
              <a:buFont typeface="Arial" panose="020B0604020202020204" pitchFamily="34" charset="0"/>
              <a:buChar char="•"/>
            </a:pPr>
            <a:r>
              <a:rPr lang="en-US" b="1" dirty="0"/>
              <a:t>Full-Stack Consistency: </a:t>
            </a:r>
            <a:r>
              <a:rPr lang="en-US" dirty="0"/>
              <a:t>Using JavaScript for both frontend and backend ensures consistency across the entire development stack, simplifying codebase management and collaboration</a:t>
            </a:r>
            <a:r>
              <a:rPr lang="en-US" b="1" dirty="0"/>
              <a:t>.</a:t>
            </a:r>
          </a:p>
          <a:p>
            <a:pPr marL="285750" indent="-285750" algn="just">
              <a:buFont typeface="Arial" panose="020B0604020202020204" pitchFamily="34" charset="0"/>
              <a:buChar char="•"/>
            </a:pPr>
            <a:r>
              <a:rPr lang="en-US" b="1" dirty="0"/>
              <a:t>Asynchronous Programming: </a:t>
            </a:r>
            <a:r>
              <a:rPr lang="en-US" dirty="0"/>
              <a:t>JavaScript's asynchronous capabilities, particularly with Node.js, allow for efficient handling of I/O operations, resulting in improved performance and responsiveness.</a:t>
            </a:r>
          </a:p>
        </p:txBody>
      </p:sp>
    </p:spTree>
    <p:extLst>
      <p:ext uri="{BB962C8B-B14F-4D97-AF65-F5344CB8AC3E}">
        <p14:creationId xmlns:p14="http://schemas.microsoft.com/office/powerpoint/2010/main" val="16520259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15733A9-1800-964E-A673-4E32F11A8884}"/>
              </a:ext>
            </a:extLst>
          </p:cNvPr>
          <p:cNvSpPr/>
          <p:nvPr/>
        </p:nvSpPr>
        <p:spPr>
          <a:xfrm>
            <a:off x="1158573" y="17036"/>
            <a:ext cx="5082673" cy="461665"/>
          </a:xfrm>
          <a:prstGeom prst="rect">
            <a:avLst/>
          </a:prstGeom>
        </p:spPr>
        <p:txBody>
          <a:bodyPr wrap="none">
            <a:spAutoFit/>
          </a:bodyPr>
          <a:lstStyle/>
          <a:p>
            <a:r>
              <a:rPr lang="en-US" sz="2400" b="1" dirty="0"/>
              <a:t>Hardware and Software Specifications</a:t>
            </a:r>
          </a:p>
        </p:txBody>
      </p:sp>
      <p:sp>
        <p:nvSpPr>
          <p:cNvPr id="5" name="Rectangle 4">
            <a:extLst>
              <a:ext uri="{FF2B5EF4-FFF2-40B4-BE49-F238E27FC236}">
                <a16:creationId xmlns:a16="http://schemas.microsoft.com/office/drawing/2014/main" id="{896D85D6-A0B8-7140-B923-F28B92DA2555}"/>
              </a:ext>
            </a:extLst>
          </p:cNvPr>
          <p:cNvSpPr/>
          <p:nvPr/>
        </p:nvSpPr>
        <p:spPr>
          <a:xfrm>
            <a:off x="1235670" y="667906"/>
            <a:ext cx="3532827" cy="461665"/>
          </a:xfrm>
          <a:prstGeom prst="rect">
            <a:avLst/>
          </a:prstGeom>
        </p:spPr>
        <p:txBody>
          <a:bodyPr wrap="none">
            <a:spAutoFit/>
          </a:bodyPr>
          <a:lstStyle/>
          <a:p>
            <a:r>
              <a:rPr lang="en-US" sz="2400" b="1" dirty="0"/>
              <a:t>Hardware Specifications : </a:t>
            </a:r>
          </a:p>
        </p:txBody>
      </p:sp>
      <p:sp>
        <p:nvSpPr>
          <p:cNvPr id="6" name="TextBox 5">
            <a:extLst>
              <a:ext uri="{FF2B5EF4-FFF2-40B4-BE49-F238E27FC236}">
                <a16:creationId xmlns:a16="http://schemas.microsoft.com/office/drawing/2014/main" id="{09302BC9-A9B8-AD4C-AEF0-00B8D3C8980A}"/>
              </a:ext>
            </a:extLst>
          </p:cNvPr>
          <p:cNvSpPr txBox="1"/>
          <p:nvPr/>
        </p:nvSpPr>
        <p:spPr>
          <a:xfrm>
            <a:off x="1473792" y="1152841"/>
            <a:ext cx="9346601" cy="369332"/>
          </a:xfrm>
          <a:prstGeom prst="rect">
            <a:avLst/>
          </a:prstGeom>
          <a:noFill/>
        </p:spPr>
        <p:txBody>
          <a:bodyPr wrap="square" rtlCol="0">
            <a:spAutoFit/>
          </a:bodyPr>
          <a:lstStyle/>
          <a:p>
            <a:pPr marL="285750" indent="-285750" algn="just">
              <a:buFont typeface="Arial" panose="020B0604020202020204" pitchFamily="34" charset="0"/>
              <a:buChar char="•"/>
            </a:pPr>
            <a:r>
              <a:rPr lang="en-US" dirty="0"/>
              <a:t>No particular Hardware requirements  in ”Event Management” Project. </a:t>
            </a:r>
          </a:p>
        </p:txBody>
      </p:sp>
      <p:sp>
        <p:nvSpPr>
          <p:cNvPr id="7" name="Rectangle 6">
            <a:extLst>
              <a:ext uri="{FF2B5EF4-FFF2-40B4-BE49-F238E27FC236}">
                <a16:creationId xmlns:a16="http://schemas.microsoft.com/office/drawing/2014/main" id="{E27A38C2-2604-7343-93D0-7258F865EA10}"/>
              </a:ext>
            </a:extLst>
          </p:cNvPr>
          <p:cNvSpPr/>
          <p:nvPr/>
        </p:nvSpPr>
        <p:spPr>
          <a:xfrm>
            <a:off x="1235670" y="1604250"/>
            <a:ext cx="3401380" cy="461665"/>
          </a:xfrm>
          <a:prstGeom prst="rect">
            <a:avLst/>
          </a:prstGeom>
        </p:spPr>
        <p:txBody>
          <a:bodyPr wrap="none">
            <a:spAutoFit/>
          </a:bodyPr>
          <a:lstStyle/>
          <a:p>
            <a:r>
              <a:rPr lang="en-US" sz="2400" b="1" dirty="0"/>
              <a:t>Software Specifications : </a:t>
            </a:r>
          </a:p>
        </p:txBody>
      </p:sp>
      <p:sp>
        <p:nvSpPr>
          <p:cNvPr id="8" name="TextBox 7">
            <a:extLst>
              <a:ext uri="{FF2B5EF4-FFF2-40B4-BE49-F238E27FC236}">
                <a16:creationId xmlns:a16="http://schemas.microsoft.com/office/drawing/2014/main" id="{CFCEC814-186A-C448-AA5C-43F7F63666A0}"/>
              </a:ext>
            </a:extLst>
          </p:cNvPr>
          <p:cNvSpPr txBox="1"/>
          <p:nvPr/>
        </p:nvSpPr>
        <p:spPr>
          <a:xfrm>
            <a:off x="1473791" y="1996852"/>
            <a:ext cx="10639319" cy="2862322"/>
          </a:xfrm>
          <a:prstGeom prst="rect">
            <a:avLst/>
          </a:prstGeom>
          <a:noFill/>
        </p:spPr>
        <p:txBody>
          <a:bodyPr wrap="square" rtlCol="0">
            <a:spAutoFit/>
          </a:bodyPr>
          <a:lstStyle/>
          <a:p>
            <a:pPr marL="342900" indent="-342900" algn="just">
              <a:buFont typeface="+mj-lt"/>
              <a:buAutoNum type="arabicPeriod"/>
            </a:pPr>
            <a:r>
              <a:rPr lang="en-US" b="1" u="sng" dirty="0"/>
              <a:t>Visual Studio Code (</a:t>
            </a:r>
            <a:r>
              <a:rPr lang="en-US" b="1" u="sng" dirty="0" err="1"/>
              <a:t>VSCode</a:t>
            </a:r>
            <a:r>
              <a:rPr lang="en-US" b="1" u="sng" dirty="0"/>
              <a:t>) as IDE:</a:t>
            </a:r>
          </a:p>
          <a:p>
            <a:pPr marL="800100" lvl="1" indent="-342900" algn="just">
              <a:buFont typeface="Arial" panose="020B0604020202020204" pitchFamily="34" charset="0"/>
              <a:buChar char="•"/>
            </a:pPr>
            <a:r>
              <a:rPr lang="en-US" dirty="0"/>
              <a:t>Visual Studio Code is a lightweight yet powerful code editor known for its versatility, extensive plugin ecosystem, and intuitive user interface. Here's why we opted for </a:t>
            </a:r>
            <a:r>
              <a:rPr lang="en-US" dirty="0" err="1"/>
              <a:t>VSCode</a:t>
            </a:r>
            <a:r>
              <a:rPr lang="en-US" dirty="0"/>
              <a:t> as our IDE:</a:t>
            </a:r>
          </a:p>
          <a:p>
            <a:pPr marL="800100" lvl="1" indent="-342900" algn="just">
              <a:buFont typeface="Arial" panose="020B0604020202020204" pitchFamily="34" charset="0"/>
              <a:buChar char="•"/>
            </a:pPr>
            <a:r>
              <a:rPr lang="en-US" b="1" dirty="0"/>
              <a:t>Cross-Platform Compatibility: </a:t>
            </a:r>
            <a:r>
              <a:rPr lang="en-US" dirty="0" err="1"/>
              <a:t>VSCode</a:t>
            </a:r>
            <a:r>
              <a:rPr lang="en-US" dirty="0"/>
              <a:t> is compatible with Windows, macOS, and Linux, ensuring a consistent development experience across different operating systems.</a:t>
            </a:r>
          </a:p>
          <a:p>
            <a:pPr marL="800100" lvl="1" indent="-342900" algn="just">
              <a:buFont typeface="Arial" panose="020B0604020202020204" pitchFamily="34" charset="0"/>
              <a:buChar char="•"/>
            </a:pPr>
            <a:r>
              <a:rPr lang="en-US" b="1" dirty="0"/>
              <a:t>Integrated Terminal: </a:t>
            </a:r>
            <a:r>
              <a:rPr lang="en-US" dirty="0" err="1"/>
              <a:t>VSCode</a:t>
            </a:r>
            <a:r>
              <a:rPr lang="en-US" dirty="0"/>
              <a:t> includes a built-in terminal, streamlining the development workflow by enabling seamless access to command-line tools and project-related tasks without switching between applications</a:t>
            </a:r>
          </a:p>
          <a:p>
            <a:pPr lvl="1" algn="just"/>
            <a:endParaRPr lang="en-US" dirty="0"/>
          </a:p>
          <a:p>
            <a:pPr marL="800100" lvl="1" indent="-342900" algn="just">
              <a:buFont typeface="Arial" panose="020B0604020202020204" pitchFamily="34" charset="0"/>
              <a:buChar char="•"/>
            </a:pPr>
            <a:endParaRPr lang="en-US" dirty="0"/>
          </a:p>
        </p:txBody>
      </p:sp>
      <p:sp>
        <p:nvSpPr>
          <p:cNvPr id="9" name="TextBox 8">
            <a:extLst>
              <a:ext uri="{FF2B5EF4-FFF2-40B4-BE49-F238E27FC236}">
                <a16:creationId xmlns:a16="http://schemas.microsoft.com/office/drawing/2014/main" id="{0B3AF2B5-C4DC-0044-8B13-E05C67B05FB6}"/>
              </a:ext>
            </a:extLst>
          </p:cNvPr>
          <p:cNvSpPr txBox="1"/>
          <p:nvPr/>
        </p:nvSpPr>
        <p:spPr>
          <a:xfrm>
            <a:off x="1537615" y="4393024"/>
            <a:ext cx="10188219" cy="2585323"/>
          </a:xfrm>
          <a:prstGeom prst="rect">
            <a:avLst/>
          </a:prstGeom>
          <a:noFill/>
        </p:spPr>
        <p:txBody>
          <a:bodyPr wrap="square" rtlCol="0">
            <a:spAutoFit/>
          </a:bodyPr>
          <a:lstStyle/>
          <a:p>
            <a:pPr marL="0" lvl="1" algn="just"/>
            <a:r>
              <a:rPr lang="en-US" b="1" dirty="0"/>
              <a:t>2. </a:t>
            </a:r>
            <a:r>
              <a:rPr lang="en-US" b="1" u="sng" dirty="0"/>
              <a:t>XAMPP for Localhost:</a:t>
            </a:r>
          </a:p>
          <a:p>
            <a:pPr marL="285750" lvl="1" indent="-285750" algn="just">
              <a:buFont typeface="Arial" panose="020B0604020202020204" pitchFamily="34" charset="0"/>
              <a:buChar char="•"/>
            </a:pPr>
            <a:r>
              <a:rPr lang="en-US" dirty="0"/>
              <a:t>XAMPP is an open-source cross-platform web server solution bundle, which includes Apache, MySQL, PHP, and Perl. We chose XAMPP for local development because:</a:t>
            </a:r>
          </a:p>
          <a:p>
            <a:pPr marL="742950" lvl="2" indent="-285750" algn="just">
              <a:buFont typeface="Arial" panose="020B0604020202020204" pitchFamily="34" charset="0"/>
              <a:buChar char="•"/>
            </a:pPr>
            <a:r>
              <a:rPr lang="en-US" b="1" dirty="0"/>
              <a:t>Ease of Installation: </a:t>
            </a:r>
            <a:r>
              <a:rPr lang="en-US" dirty="0"/>
              <a:t>XAMPP offers a straightforward installation process, making it accessible to developers of all skill levels without requiring in-depth server administration knowledge.</a:t>
            </a:r>
          </a:p>
          <a:p>
            <a:pPr marL="742950" lvl="2" indent="-285750" algn="just">
              <a:buFont typeface="Arial" panose="020B0604020202020204" pitchFamily="34" charset="0"/>
              <a:buChar char="•"/>
            </a:pPr>
            <a:r>
              <a:rPr lang="en-US" b="1" dirty="0"/>
              <a:t>All-in-One Solution: </a:t>
            </a:r>
            <a:r>
              <a:rPr lang="en-US" dirty="0"/>
              <a:t>XAMPP bundles essential web server components, simplifying the setup and configuration process for local development environments, thereby reducing the overhead associated with managing separate server components individually.</a:t>
            </a:r>
          </a:p>
          <a:p>
            <a:pPr marL="742950" lvl="2" indent="-285750" algn="just">
              <a:buFont typeface="Arial" panose="020B0604020202020204" pitchFamily="34" charset="0"/>
              <a:buChar char="•"/>
            </a:pPr>
            <a:endParaRPr lang="en-US" dirty="0"/>
          </a:p>
        </p:txBody>
      </p:sp>
    </p:spTree>
    <p:extLst>
      <p:ext uri="{BB962C8B-B14F-4D97-AF65-F5344CB8AC3E}">
        <p14:creationId xmlns:p14="http://schemas.microsoft.com/office/powerpoint/2010/main" val="38401143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151</TotalTime>
  <Words>1034</Words>
  <Application>Microsoft Macintosh PowerPoint</Application>
  <PresentationFormat>Widescreen</PresentationFormat>
  <Paragraphs>84</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Trebuchet MS</vt:lpstr>
      <vt:lpstr>Tw Cen MT</vt:lpstr>
      <vt:lpstr>Circuit</vt:lpstr>
      <vt:lpstr>Event Management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Management </dc:title>
  <dc:creator>MOHAMMADSAFIK SHAIKH</dc:creator>
  <cp:lastModifiedBy>MOHAMMADSAFIK SHAIKH</cp:lastModifiedBy>
  <cp:revision>45</cp:revision>
  <dcterms:created xsi:type="dcterms:W3CDTF">2024-02-16T05:05:47Z</dcterms:created>
  <dcterms:modified xsi:type="dcterms:W3CDTF">2024-05-03T17:04:12Z</dcterms:modified>
</cp:coreProperties>
</file>

<file path=docProps/thumbnail.jpeg>
</file>